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6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5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77" r:id="rId24"/>
    <p:sldId id="278" r:id="rId25"/>
    <p:sldId id="279" r:id="rId26"/>
    <p:sldId id="281" r:id="rId27"/>
    <p:sldId id="282" r:id="rId28"/>
    <p:sldId id="295" r:id="rId29"/>
    <p:sldId id="283" r:id="rId30"/>
    <p:sldId id="284" r:id="rId31"/>
    <p:sldId id="285" r:id="rId32"/>
    <p:sldId id="286" r:id="rId33"/>
    <p:sldId id="289" r:id="rId34"/>
    <p:sldId id="287" r:id="rId35"/>
    <p:sldId id="288" r:id="rId36"/>
    <p:sldId id="290" r:id="rId37"/>
    <p:sldId id="291" r:id="rId38"/>
    <p:sldId id="292" r:id="rId39"/>
    <p:sldId id="297" r:id="rId40"/>
    <p:sldId id="29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6"/>
    <p:restoredTop sz="63309"/>
  </p:normalViewPr>
  <p:slideViewPr>
    <p:cSldViewPr snapToGrid="0" snapToObjects="1">
      <p:cViewPr>
        <p:scale>
          <a:sx n="100" d="100"/>
          <a:sy n="100" d="100"/>
        </p:scale>
        <p:origin x="14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12EED-28D6-A44C-8E44-AA8D98F23464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2A8F4-8820-5A43-AC43-0446649811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talk I shall look at what we know about the topography of Little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Gidding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focussing on the second quarter of the seventeenth century, when Nicholas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his extended family lived there.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shall look at two main strands: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first, the more general question of the landscape of the parish, what remains of it,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can be gleaned from these clues, and from the historical record over the centuries.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Secondly, I shall look at what can be known or inferred or guessed about the two principal buildings –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appearance of the church, and the location and appearance of the manor house in which the family lived.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‘If you came this way, taking the route you would be likely to take’,  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12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also a picture of the church. You</a:t>
            </a:r>
            <a:r>
              <a:rPr lang="en-GB" baseline="0" dirty="0" smtClean="0"/>
              <a:t> can just see the south wall of the church through the trees. The land is rough and uneven, and we’re 5 or 6 feet below the churchyard.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54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can turn around and look back</a:t>
            </a:r>
            <a:r>
              <a:rPr lang="en-GB" baseline="0" dirty="0" smtClean="0"/>
              <a:t> down the hill.</a:t>
            </a:r>
          </a:p>
          <a:p>
            <a:endParaRPr lang="en-GB" baseline="0" dirty="0" smtClean="0"/>
          </a:p>
          <a:p>
            <a:r>
              <a:rPr lang="en-GB" baseline="0" dirty="0" smtClean="0"/>
              <a:t>Here’s the bridge over the </a:t>
            </a:r>
            <a:r>
              <a:rPr lang="en-GB" baseline="0" dirty="0" err="1" smtClean="0"/>
              <a:t>Alconbury</a:t>
            </a:r>
            <a:r>
              <a:rPr lang="en-GB" baseline="0" dirty="0" smtClean="0"/>
              <a:t> brook.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Anyone in the house can clearly see people approaching from a long way off, as the </a:t>
            </a:r>
            <a:r>
              <a:rPr lang="en-GB" baseline="0" dirty="0" err="1" smtClean="0"/>
              <a:t>Ferrars</a:t>
            </a:r>
            <a:r>
              <a:rPr lang="en-GB" baseline="0" dirty="0" smtClean="0"/>
              <a:t> did when Charles I called by in 1642.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812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Continuing north-east,</a:t>
            </a:r>
            <a:r>
              <a:rPr lang="en-GB" baseline="0" dirty="0" smtClean="0"/>
              <a:t> there’s more uneven ground.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is a moat, about 6 or 7 feet deep and 90 feet square.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623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More unevenness. This little</a:t>
            </a:r>
            <a:r>
              <a:rPr lang="en-GB" baseline="0" dirty="0" smtClean="0"/>
              <a:t> valley is the line of the main street of the mediaeval village.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806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finally we’re at the top of the hill and can cross the road and look down the hill the other side.</a:t>
            </a:r>
          </a:p>
          <a:p>
            <a:endParaRPr lang="en-GB" dirty="0" smtClean="0"/>
          </a:p>
          <a:p>
            <a:r>
              <a:rPr lang="en-GB" dirty="0" smtClean="0"/>
              <a:t>The land falls away to another stream</a:t>
            </a:r>
            <a:r>
              <a:rPr lang="en-GB" baseline="0" dirty="0" smtClean="0"/>
              <a:t> and then climbs to the north-eastern boundary where the Bullock Road runs along the ridge.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339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That’s Little </a:t>
            </a:r>
            <a:r>
              <a:rPr lang="en-GB" dirty="0" err="1" smtClean="0"/>
              <a:t>Gidding</a:t>
            </a:r>
            <a:r>
              <a:rPr lang="en-GB" baseline="0" dirty="0" smtClean="0"/>
              <a:t> now, and the shape of the land itself is pretty much unchanged. The pattern of usage is a little different.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Last year a map of Little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 made in 1597 came to light. It was bought for the Cambridgeshire Library and is now in Huntingdon at the county archives there.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r>
              <a:rPr lang="en-GB" baseline="0" dirty="0" smtClean="0"/>
              <a:t>It’s the work of the surveyor John Hexham, and bears the date January 1596, i.e. January 1597 New Style. </a:t>
            </a:r>
          </a:p>
          <a:p>
            <a:r>
              <a:rPr lang="en-GB" baseline="0" dirty="0" smtClean="0"/>
              <a:t>Hexham was a reputable surveyor who was commissioned by the Privy Council to make maps of the fens for the drainage projects which were just getting under way.</a:t>
            </a:r>
          </a:p>
          <a:p>
            <a:r>
              <a:rPr lang="en-GB" baseline="0" dirty="0" smtClean="0"/>
              <a:t>He’s known to have had work through the 1580s, so by 1597 he was an experienced surveyor.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map was commissioned by Sir </a:t>
            </a:r>
            <a:r>
              <a:rPr lang="en-GB" baseline="0" dirty="0" err="1" smtClean="0"/>
              <a:t>Gervase</a:t>
            </a:r>
            <a:r>
              <a:rPr lang="en-GB" baseline="0" dirty="0" smtClean="0"/>
              <a:t> Clifton, a Somerset man born about 1570, who sold his Somerset estate (Barrington Court) and bought the manor of Leighton </a:t>
            </a:r>
            <a:r>
              <a:rPr lang="en-GB" baseline="0" dirty="0" err="1" smtClean="0"/>
              <a:t>Bromswold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He subsequently bought other manors in the area and in April 1596 he bought Little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 from Humphrey </a:t>
            </a:r>
            <a:r>
              <a:rPr lang="en-GB" baseline="0" dirty="0" err="1" smtClean="0"/>
              <a:t>Drewell</a:t>
            </a:r>
            <a:r>
              <a:rPr lang="en-GB" baseline="0" dirty="0" smtClean="0"/>
              <a:t>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map as probably commissioned to show the potential income for its new lord. Below the map is a list of tenants and blank spaces for their rents to be entered.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map is made of parchment and it’s hard to get it to sit flat to photograph it. Note especially the curvature at the top left corner.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881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map itself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 the parish boundary, various fields and water courses, and a handful of buildings: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church, the manor house and the building next to it, another structure between church and house, the windmill,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just two other buildings, one of them labelled “the Personage House”.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 building between the house and church the dovecot perhaps?</a:t>
            </a:r>
            <a:r>
              <a:rPr lang="en-GB" dirty="0" smtClean="0">
                <a:effectLst/>
              </a:rPr>
              <a:t> </a:t>
            </a:r>
          </a:p>
          <a:p>
            <a:endParaRPr lang="en-GB" dirty="0" smtClean="0">
              <a:effectLst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one road is shown on the map: south-east from the manor house, past the church and on to Steeple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Gidding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no hint of the present road across the parish, nor of any road down to the manor house, nor south towards the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Alconbury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Brook.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 the surveyor or his patron were not interested in roads, only in boundaries, landholdings and potential income.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extract all the boundaries and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features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78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 create a clearer picture, and we can place</a:t>
            </a:r>
            <a:r>
              <a:rPr lang="en-GB" baseline="0" dirty="0" smtClean="0"/>
              <a:t> this on top of the satellite images to see how well it fits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495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answer is that it fits very well though not perfectly.</a:t>
            </a:r>
          </a:p>
          <a:p>
            <a:endParaRPr lang="en-GB" dirty="0" smtClean="0"/>
          </a:p>
          <a:p>
            <a:r>
              <a:rPr lang="en-GB" dirty="0" smtClean="0"/>
              <a:t>Some of the imperfection is because the photographed</a:t>
            </a:r>
            <a:r>
              <a:rPr lang="en-GB" baseline="0" dirty="0" smtClean="0"/>
              <a:t> map was not lying perfectly flat – see how the top left boundary does not quite align.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other major non-alignment is at the left where the modern course of the </a:t>
            </a:r>
            <a:r>
              <a:rPr lang="en-GB" baseline="0" dirty="0" err="1" smtClean="0"/>
              <a:t>Alconbury</a:t>
            </a:r>
            <a:r>
              <a:rPr lang="en-GB" baseline="0" dirty="0" smtClean="0"/>
              <a:t> brook has been considerably straightened, and the parish boundary with it.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course of the other stream also seems to have been altered.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overlaying could be improved as well – probably the left most field boundaries should align better with the modern hedges.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But the parish boundaries are highly likely to be in the same place as they were – and with only minor differences we can see that this is so.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We’ll come back to some of the details of this map, but let’s move things forward a few years.</a:t>
            </a:r>
          </a:p>
          <a:p>
            <a:r>
              <a:rPr lang="en-GB" baseline="0" dirty="0" smtClean="0"/>
              <a:t>In 1618 Clifton, by then Baron Clifton of Leighton </a:t>
            </a:r>
            <a:r>
              <a:rPr lang="en-GB" baseline="0" dirty="0" err="1" smtClean="0"/>
              <a:t>Bromswold</a:t>
            </a:r>
            <a:r>
              <a:rPr lang="en-GB" baseline="0" dirty="0" smtClean="0"/>
              <a:t>, killed himself, and his title and property were inherited by his daughter, who was married to </a:t>
            </a:r>
            <a:r>
              <a:rPr lang="en-GB" baseline="0" dirty="0" err="1" smtClean="0"/>
              <a:t>Esme</a:t>
            </a:r>
            <a:r>
              <a:rPr lang="en-GB" baseline="0" dirty="0" smtClean="0"/>
              <a:t> Stuart, a relative of the king, and Earl of March, who became Duke of Lennox just before his death in 1624.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In 1620 the Earl and Countess sold Little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 to Thomas Sheppard, a London merchant and friend of John </a:t>
            </a:r>
            <a:r>
              <a:rPr lang="en-GB" baseline="0" dirty="0" err="1" smtClean="0"/>
              <a:t>Ferrar</a:t>
            </a:r>
            <a:r>
              <a:rPr lang="en-GB" baseline="0" dirty="0" smtClean="0"/>
              <a:t>, and the brother of John </a:t>
            </a:r>
            <a:r>
              <a:rPr lang="en-GB" baseline="0" dirty="0" err="1" smtClean="0"/>
              <a:t>Ferrar’s</a:t>
            </a:r>
            <a:r>
              <a:rPr lang="en-GB" baseline="0" dirty="0" smtClean="0"/>
              <a:t> first wife Anne.</a:t>
            </a:r>
          </a:p>
          <a:p>
            <a:endParaRPr lang="en-GB" baseline="0" dirty="0" smtClean="0"/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902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Then in May 1625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Sheppard sold the manor to Nicholas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his cousin Arthur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Woodnoth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acting as trustees for Mary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paying Sheppard £5500.</a:t>
            </a:r>
          </a:p>
          <a:p>
            <a:endParaRPr lang="en-GB" dirty="0" smtClean="0"/>
          </a:p>
          <a:p>
            <a:r>
              <a:rPr lang="en-GB" dirty="0" smtClean="0"/>
              <a:t>The following year the </a:t>
            </a:r>
            <a:r>
              <a:rPr lang="en-GB" dirty="0" err="1" smtClean="0"/>
              <a:t>Ferrars</a:t>
            </a:r>
            <a:r>
              <a:rPr lang="en-GB" baseline="0" dirty="0" smtClean="0"/>
              <a:t> documented their property in a new estate map, now held in the Oxfordshire archives.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work of one Daniel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Hausted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large map is not in such a good condition as the earlier map,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has been folded in several places which have worn badly.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also enclosed in a plastic protective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covering that makes it difficult to photograph.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the important parts of the map are still very clear.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51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you will find yourself out of the fenland of Cambridge,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into the gently rolling Huntingdonshire countryside,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Huntingdonshire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Wolds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parish of Little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Gidding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 broadly rectangular shape with its long axis lying south-west to north-east.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land rises quite steeply from the south western boundary, formed by the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Alconbury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Brook,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reaching a height or ridge roughly where the modern road to Steeple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Gidding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Great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Gidding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crosses the parish,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falling gently away to another stream before rising again to another ridge at the north-eastern boundary, formed by the Bullock Road.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majority of the land today is arable,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two smaller areas of pasture where the ground is too steep or too rough to plough and harvest,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 number of small wooded areas and ponds.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There’s a bridge over the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Alconbury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brook just here, and 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47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Here it is re-oriented.</a:t>
            </a:r>
            <a:r>
              <a:rPr lang="en-GB" baseline="0" dirty="0" smtClean="0"/>
              <a:t> There are a number of white blobs - -reflections of the lights in the Oxford archives, I’m afraid.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 can lay this on top of the satellite images again.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162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Again this shows the general accuracy of the map, certainly as far as the boundaries are concerned.</a:t>
            </a:r>
          </a:p>
          <a:p>
            <a:endParaRPr lang="en-GB" dirty="0" smtClean="0"/>
          </a:p>
          <a:p>
            <a:r>
              <a:rPr lang="en-GB" dirty="0" smtClean="0"/>
              <a:t>Look at this double hedge. The 1626 boundary follows one</a:t>
            </a:r>
            <a:r>
              <a:rPr lang="en-GB" baseline="0" dirty="0" smtClean="0"/>
              <a:t> of these hedges which is no longer a field boundary.</a:t>
            </a:r>
          </a:p>
          <a:p>
            <a:r>
              <a:rPr lang="en-GB" baseline="0" dirty="0" smtClean="0"/>
              <a:t>The two corroborate each other – the map explains why there is a hedge there, whilst the hedge indicates the accuracy of the map.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There are even fewer buildings on this map: the house and church are shown, as is the windmill. It does show a number of gates and fences.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Again the map is annotated (in John </a:t>
            </a:r>
            <a:r>
              <a:rPr lang="en-GB" baseline="0" dirty="0" err="1" smtClean="0"/>
              <a:t>Ferrar’s</a:t>
            </a:r>
            <a:r>
              <a:rPr lang="en-GB" baseline="0" dirty="0" smtClean="0"/>
              <a:t> own hand, I understand) with the names of tenants. </a:t>
            </a:r>
          </a:p>
          <a:p>
            <a:r>
              <a:rPr lang="en-GB" baseline="0" dirty="0" smtClean="0"/>
              <a:t>Only the area around the manor house and south-east of the church was kept directly by the </a:t>
            </a:r>
            <a:r>
              <a:rPr lang="en-GB" baseline="0" dirty="0" err="1" smtClean="0"/>
              <a:t>Ferrars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Letting it out brought the family an annual income of about £500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</a:t>
            </a:r>
            <a:r>
              <a:rPr lang="en-GB" baseline="0" dirty="0" err="1" smtClean="0"/>
              <a:t>Ferrars</a:t>
            </a:r>
            <a:r>
              <a:rPr lang="en-GB" baseline="0" dirty="0" smtClean="0"/>
              <a:t> predecessors had also depended on rental income and the land was all pasture. </a:t>
            </a:r>
          </a:p>
          <a:p>
            <a:r>
              <a:rPr lang="en-GB" baseline="0" dirty="0" smtClean="0"/>
              <a:t>The </a:t>
            </a:r>
            <a:r>
              <a:rPr lang="en-GB" baseline="0" dirty="0" err="1" smtClean="0"/>
              <a:t>Drewell</a:t>
            </a:r>
            <a:r>
              <a:rPr lang="en-GB" baseline="0" dirty="0" smtClean="0"/>
              <a:t> family owned the estate before Sir </a:t>
            </a:r>
            <a:r>
              <a:rPr lang="en-GB" baseline="0" dirty="0" err="1" smtClean="0"/>
              <a:t>Gervase</a:t>
            </a:r>
            <a:r>
              <a:rPr lang="en-GB" baseline="0" dirty="0" smtClean="0"/>
              <a:t> Clifton, </a:t>
            </a:r>
          </a:p>
          <a:p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And it’s recorded in 1549 (when there was a census of sheep) that Robert </a:t>
            </a:r>
            <a:r>
              <a:rPr lang="en-GB" baseline="0" dirty="0" err="1" smtClean="0"/>
              <a:t>Drewell</a:t>
            </a:r>
            <a:r>
              <a:rPr lang="en-GB" baseline="0" dirty="0" smtClean="0"/>
              <a:t> kept 600 sheep at Little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.</a:t>
            </a:r>
          </a:p>
          <a:p>
            <a:endParaRPr lang="en-GB" baseline="0" dirty="0" smtClean="0"/>
          </a:p>
          <a:p>
            <a:r>
              <a:rPr lang="en-GB" baseline="0" dirty="0" smtClean="0"/>
              <a:t>In 1566 Robert’s son Humphrey </a:t>
            </a:r>
            <a:r>
              <a:rPr lang="en-GB" baseline="0" dirty="0" err="1" smtClean="0"/>
              <a:t>Drewell</a:t>
            </a:r>
            <a:r>
              <a:rPr lang="en-GB" baseline="0" dirty="0" smtClean="0"/>
              <a:t> senior cleared away the handful of remaining houses and open strip-fields to create more pasture.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8105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can still see some of the landscape of Little </a:t>
            </a:r>
            <a:r>
              <a:rPr lang="en-GB" dirty="0" err="1" smtClean="0"/>
              <a:t>Gidding</a:t>
            </a:r>
            <a:r>
              <a:rPr lang="en-GB" dirty="0" smtClean="0"/>
              <a:t> as it existed before that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2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the lane down from the road towards </a:t>
            </a:r>
            <a:r>
              <a:rPr lang="en-GB" dirty="0" err="1" smtClean="0"/>
              <a:t>Ferrar</a:t>
            </a:r>
            <a:r>
              <a:rPr lang="en-GB" dirty="0" smtClean="0"/>
              <a:t> House which is just off the bottom left of the picture.</a:t>
            </a:r>
          </a:p>
          <a:p>
            <a:endParaRPr lang="en-GB" dirty="0" smtClean="0"/>
          </a:p>
          <a:p>
            <a:r>
              <a:rPr lang="en-GB" dirty="0" smtClean="0"/>
              <a:t>At the bottom left we can clearly see an area of ridge and furrow.</a:t>
            </a:r>
          </a:p>
          <a:p>
            <a:endParaRPr lang="en-GB" dirty="0" smtClean="0"/>
          </a:p>
          <a:p>
            <a:r>
              <a:rPr lang="en-GB" dirty="0" smtClean="0"/>
              <a:t>At the right is the large moated area mentioned before</a:t>
            </a:r>
          </a:p>
          <a:p>
            <a:endParaRPr lang="en-GB" dirty="0" smtClean="0"/>
          </a:p>
          <a:p>
            <a:r>
              <a:rPr lang="en-GB" dirty="0" smtClean="0"/>
              <a:t>And</a:t>
            </a:r>
            <a:r>
              <a:rPr lang="en-GB" baseline="0" dirty="0" smtClean="0"/>
              <a:t> between them another uneven area.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area was surveyed in the 1970s and Brown and Taylor reported their findings with another map.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677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&lt;&lt;toggle back and for a few times to see the effect&gt;&gt;</a:t>
            </a:r>
          </a:p>
          <a:p>
            <a:endParaRPr lang="en-GB" dirty="0" smtClean="0"/>
          </a:p>
          <a:p>
            <a:r>
              <a:rPr lang="en-GB" dirty="0" smtClean="0"/>
              <a:t>This area</a:t>
            </a:r>
            <a:r>
              <a:rPr lang="en-GB" baseline="0" dirty="0" smtClean="0"/>
              <a:t> is the remains of the main street of the mediaeval village, which consisted of the street, and houses on each side, represented by these closes,</a:t>
            </a:r>
          </a:p>
          <a:p>
            <a:r>
              <a:rPr lang="en-GB" baseline="0" dirty="0" smtClean="0"/>
              <a:t>And beyond that the village fields farmed as strips probably right up to 1566,a and preserved here because the area has never been ploughed.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 can zoom out a little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6363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see that the street passes through the wooded area, round to the south of the church where it splits in</a:t>
            </a:r>
            <a:r>
              <a:rPr lang="en-GB" baseline="0" dirty="0" smtClean="0"/>
              <a:t> two.</a:t>
            </a:r>
          </a:p>
          <a:p>
            <a:endParaRPr lang="en-GB" baseline="0" dirty="0" smtClean="0"/>
          </a:p>
          <a:p>
            <a:r>
              <a:rPr lang="en-GB" baseline="0" dirty="0" smtClean="0"/>
              <a:t>One branch heads towards Steeple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, and the other down the hill towards the </a:t>
            </a:r>
            <a:r>
              <a:rPr lang="en-GB" baseline="0" dirty="0" err="1" smtClean="0"/>
              <a:t>Alconbury</a:t>
            </a:r>
            <a:r>
              <a:rPr lang="en-GB" baseline="0" dirty="0" smtClean="0"/>
              <a:t> brook.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We’ll come back and look at some other terraces up near </a:t>
            </a:r>
            <a:r>
              <a:rPr lang="en-GB" baseline="0" dirty="0" err="1" smtClean="0"/>
              <a:t>Ferrar</a:t>
            </a:r>
            <a:r>
              <a:rPr lang="en-GB" baseline="0" dirty="0" smtClean="0"/>
              <a:t> House.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moated area at the north-east is universally described as a “homestead moat” and “presumably the site of the medieval manor house”. </a:t>
            </a:r>
          </a:p>
          <a:p>
            <a:r>
              <a:rPr lang="en-GB" baseline="0" dirty="0" err="1" smtClean="0"/>
              <a:t>Maycock</a:t>
            </a:r>
            <a:r>
              <a:rPr lang="en-GB" baseline="0" dirty="0" smtClean="0"/>
              <a:t> comments that “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house was built or demolished, who lived in it, what it looked like” cannot be answered.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VCH presumes that it was the manor house of the Norman landlords, the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Engaines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maps of 1597 and 1626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none of these earthworks,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on the 1597 map the exact site of the moat is occupied by a house labelled “The Personage house”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with a conventional sketch of a two-storey house with a single chimney.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1626 map shows nothing here and further investigation is needed.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9817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all this, the location of the church is a fixed point.</a:t>
            </a:r>
          </a:p>
          <a:p>
            <a:endParaRPr lang="en-GB" dirty="0" smtClean="0"/>
          </a:p>
          <a:p>
            <a:r>
              <a:rPr lang="en-GB" dirty="0" smtClean="0"/>
              <a:t>But what did</a:t>
            </a:r>
            <a:r>
              <a:rPr lang="en-GB" baseline="0" dirty="0" smtClean="0"/>
              <a:t> it look like?</a:t>
            </a:r>
          </a:p>
          <a:p>
            <a:r>
              <a:rPr lang="en-GB" baseline="0" dirty="0" smtClean="0"/>
              <a:t>The two maps both show the church. We have seen how accurate the boundaries are – can we trust the images of the church?</a:t>
            </a:r>
          </a:p>
          <a:p>
            <a:endParaRPr lang="en-GB" baseline="0" dirty="0" smtClean="0"/>
          </a:p>
          <a:p>
            <a:r>
              <a:rPr lang="en-GB" baseline="0" dirty="0" smtClean="0"/>
              <a:t>&lt;&lt;NEXT&gt;&gt; &lt;&lt;NEXT&gt;&gt;</a:t>
            </a:r>
          </a:p>
          <a:p>
            <a:endParaRPr lang="en-GB" baseline="0" dirty="0" smtClean="0"/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pictures in the two maps are broadly compatible.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shows the building from the south side with a west tower.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tower shown in the 1626 map is definitely square (or rectangular),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in the 1597 map probably square but not necessarily so.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map shows a south door, which would have been of little use to the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whose house was to the north, and who entered the church through the west door.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 south door is consistent with the mediaeval village, whose main street passed to the south of the churchyard.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1626 map shows a gate out of the south of the churchyard, where there is still a gate to nowhere.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much for the similarities.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1597 map shows what might be a south aisle, and it also has a small eastward extension, presumably a chancel.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describes a north aisle or transept but does not mention a south aisle.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tower in the 1626 map is perhaps a little taller.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we can make one more speculative deduction: in the 1597 map the church is white or grey, and we can infer that it was built of stone, unlike the present building.</a:t>
            </a:r>
          </a:p>
          <a:p>
            <a:endParaRPr lang="en-GB" dirty="0" smtClean="0"/>
          </a:p>
          <a:p>
            <a:r>
              <a:rPr lang="en-GB" dirty="0" smtClean="0"/>
              <a:t>There’s another well-known picture associated with Little </a:t>
            </a:r>
            <a:r>
              <a:rPr lang="en-GB" dirty="0" err="1" smtClean="0"/>
              <a:t>Gidding</a:t>
            </a:r>
            <a:r>
              <a:rPr lang="en-GB" dirty="0" smtClean="0"/>
              <a:t> church.</a:t>
            </a:r>
          </a:p>
          <a:p>
            <a:endParaRPr lang="en-GB" dirty="0" smtClean="0"/>
          </a:p>
          <a:p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r>
              <a:rPr lang="en-GB" dirty="0" smtClean="0"/>
              <a:t>The </a:t>
            </a:r>
            <a:r>
              <a:rPr lang="en-GB" baseline="0" dirty="0" smtClean="0"/>
              <a:t>woodcut on the title page of The Arminian Nunnery was published in 1641. </a:t>
            </a:r>
          </a:p>
          <a:p>
            <a:r>
              <a:rPr lang="en-GB" baseline="0" dirty="0" smtClean="0"/>
              <a:t>John </a:t>
            </a:r>
            <a:r>
              <a:rPr lang="en-GB" baseline="0" dirty="0" err="1" smtClean="0"/>
              <a:t>Ferrar</a:t>
            </a:r>
            <a:r>
              <a:rPr lang="en-GB" baseline="0" dirty="0" smtClean="0"/>
              <a:t> mentions it, condemning the scurrilous contents, but doesn’t complain about the picture of the church itself.</a:t>
            </a:r>
          </a:p>
          <a:p>
            <a:r>
              <a:rPr lang="en-GB" baseline="0" dirty="0" smtClean="0"/>
              <a:t>Lots of people have discussed whether it not it is realistic, but Leslie Craig in 1950 argued convincingly that it is a copy of another engraving</a:t>
            </a:r>
          </a:p>
          <a:p>
            <a:r>
              <a:rPr lang="en-GB" baseline="0" dirty="0" smtClean="0"/>
              <a:t>with hills in the background, and suggests it might be Italian in origin. So we will ignore this picture.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And there’s a fourth picture, a tiny thumbnail</a:t>
            </a:r>
          </a:p>
          <a:p>
            <a:endParaRPr lang="en-GB" baseline="0" dirty="0" smtClean="0"/>
          </a:p>
          <a:p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is a photo of an illustration in the VCH of a map of 1604 of the Fenland bearing the signature of Robert Cotton and now in the British Library.</a:t>
            </a:r>
          </a:p>
          <a:p>
            <a:r>
              <a:rPr lang="en-GB" baseline="0" dirty="0" smtClean="0"/>
              <a:t>It contains distinct images of all the churches in the area from St </a:t>
            </a:r>
            <a:r>
              <a:rPr lang="en-GB" baseline="0" dirty="0" err="1" smtClean="0"/>
              <a:t>Neots</a:t>
            </a:r>
            <a:r>
              <a:rPr lang="en-GB" baseline="0" dirty="0" smtClean="0"/>
              <a:t> to </a:t>
            </a:r>
            <a:r>
              <a:rPr lang="en-GB" baseline="0" dirty="0" err="1" smtClean="0"/>
              <a:t>Whittlesey</a:t>
            </a:r>
            <a:r>
              <a:rPr lang="en-GB" baseline="0" dirty="0" smtClean="0"/>
              <a:t> and across to Ely. There is some indication of accuracy. </a:t>
            </a:r>
          </a:p>
          <a:p>
            <a:r>
              <a:rPr lang="en-GB" baseline="0" dirty="0" smtClean="0"/>
              <a:t>Steeple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 church is shown with a spire, for example.</a:t>
            </a:r>
          </a:p>
          <a:p>
            <a:r>
              <a:rPr lang="en-GB" baseline="0" dirty="0" smtClean="0"/>
              <a:t>For what it’s worth this illustration is compatible with the other two.</a:t>
            </a:r>
          </a:p>
          <a:p>
            <a:endParaRPr lang="en-GB" baseline="0" dirty="0" smtClean="0"/>
          </a:p>
          <a:p>
            <a:r>
              <a:rPr lang="en-GB" baseline="0" dirty="0" smtClean="0"/>
              <a:t>Interestingly all three show a large cross on top of the tower. The 1604 map does not show such a cross on every church so presumably it is not just a map symbol.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485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what of the Manor House?</a:t>
            </a:r>
          </a:p>
          <a:p>
            <a:endParaRPr lang="en-GB" dirty="0" smtClean="0"/>
          </a:p>
          <a:p>
            <a:r>
              <a:rPr lang="en-GB" dirty="0" smtClean="0"/>
              <a:t>Here we don’t even know the site, let alone what it looked like.</a:t>
            </a:r>
          </a:p>
          <a:p>
            <a:endParaRPr lang="en-GB" dirty="0" smtClean="0"/>
          </a:p>
          <a:p>
            <a:r>
              <a:rPr lang="en-GB" dirty="0" smtClean="0"/>
              <a:t>Our</a:t>
            </a:r>
            <a:r>
              <a:rPr lang="en-GB" baseline="0" dirty="0" smtClean="0"/>
              <a:t> starting point again is to overlay the old maps onto modern images and maps. We can also consider the earthworks and contours and other evidence.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is the 1597 map. And I’ve turned things through 90 degrees to keep you on your toes.</a:t>
            </a:r>
          </a:p>
          <a:p>
            <a:endParaRPr lang="en-GB" baseline="0" dirty="0" smtClean="0"/>
          </a:p>
          <a:p>
            <a:r>
              <a:rPr lang="en-GB" dirty="0" smtClean="0"/>
              <a:t>We can align the parish and field boundaries.</a:t>
            </a:r>
            <a:r>
              <a:rPr lang="en-GB" baseline="0" dirty="0" smtClean="0"/>
              <a:t> The church is perfectly oriented. The churchyard boundaries are pretty good. </a:t>
            </a:r>
          </a:p>
          <a:p>
            <a:r>
              <a:rPr lang="en-GB" baseline="0" dirty="0" smtClean="0"/>
              <a:t>The road to Steeple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 possibly coincides with the mediaeval street.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house faces </a:t>
            </a:r>
            <a:r>
              <a:rPr lang="en-GB" baseline="0" dirty="0" smtClean="0"/>
              <a:t>south-east </a:t>
            </a:r>
            <a:r>
              <a:rPr lang="en-GB" baseline="0" dirty="0" smtClean="0"/>
              <a:t>towards the church. There is a formal garden across the current site of the farm buildings and </a:t>
            </a:r>
            <a:r>
              <a:rPr lang="en-GB" baseline="0" dirty="0" err="1" smtClean="0"/>
              <a:t>Ferrar</a:t>
            </a:r>
            <a:r>
              <a:rPr lang="en-GB" baseline="0" dirty="0" smtClean="0"/>
              <a:t> House. The house itself is simple and formal.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And there’s another building to the south-west.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5587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1626 map can also be aligned quite accurately.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85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Note for example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the 1626 field boundary north of the house crosses a modern field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corresponds quite precisely with a mark in the photograph;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&lt;&lt;toggle back and for a few times to see the effect&gt;&gt;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the churchyard boundary, both the straight line between church and house,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ring of trees on the other sides;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series of three ponds, north-west of the house on the map,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 precisely over the modern equivalents.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two boundaries between the house and church align very well with the modern retaining wall in the garden of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House,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with a ridge or mark on the ground.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other hand the church is in the right place but its orientation is not correct.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may possibly have been drawn at an angle that displays better with the orientation of the map.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these key alignments, the house is shown straddling the end of the modern lane and overlapping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House and into the field.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image of the house is somewhat different. It seems to be a jumbled courtyard of buildings.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freestanding building south-west of the house in 1597 is not shown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maybe it had become derelict and been demolished.</a:t>
            </a:r>
          </a:p>
          <a:p>
            <a:endParaRPr lang="en-GB" dirty="0" smtClean="0"/>
          </a:p>
          <a:p>
            <a:r>
              <a:rPr lang="en-GB" dirty="0" smtClean="0"/>
              <a:t>One wing overlaps with the present </a:t>
            </a:r>
            <a:r>
              <a:rPr lang="en-GB" dirty="0" err="1" smtClean="0"/>
              <a:t>Ferrar</a:t>
            </a:r>
            <a:r>
              <a:rPr lang="en-GB" dirty="0" smtClean="0"/>
              <a:t> House, which makes it conceivable that some of the manor house survives in the present </a:t>
            </a:r>
            <a:r>
              <a:rPr lang="en-GB" dirty="0" err="1" smtClean="0"/>
              <a:t>Ferrar</a:t>
            </a:r>
            <a:r>
              <a:rPr lang="en-GB" dirty="0" smtClean="0"/>
              <a:t> House. </a:t>
            </a:r>
          </a:p>
          <a:p>
            <a:endParaRPr lang="en-GB" dirty="0" smtClean="0"/>
          </a:p>
          <a:p>
            <a:r>
              <a:rPr lang="en-GB" dirty="0" err="1" smtClean="0"/>
              <a:t>Skipton</a:t>
            </a:r>
            <a:r>
              <a:rPr lang="en-GB" dirty="0" smtClean="0"/>
              <a:t> in 1921 writes “When I first visited Little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 many years ago, </a:t>
            </a:r>
          </a:p>
          <a:p>
            <a:r>
              <a:rPr lang="en-GB" baseline="0" dirty="0" smtClean="0"/>
              <a:t>before the farmhouse had been refaced and remodelled … the entrance … opened into … a charming </a:t>
            </a:r>
            <a:r>
              <a:rPr lang="en-GB" baseline="0" dirty="0" err="1" smtClean="0"/>
              <a:t>wainscotted</a:t>
            </a:r>
            <a:r>
              <a:rPr lang="en-GB" baseline="0" dirty="0" smtClean="0"/>
              <a:t> hall”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99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can stand there and look around.</a:t>
            </a:r>
          </a:p>
          <a:p>
            <a:r>
              <a:rPr lang="en-GB" dirty="0" smtClean="0"/>
              <a:t>This</a:t>
            </a:r>
            <a:r>
              <a:rPr lang="en-GB" baseline="0" dirty="0" smtClean="0"/>
              <a:t> shows the brook at the left edge, and in the distance, not too far away the hedge marks the boundary with Great </a:t>
            </a:r>
            <a:r>
              <a:rPr lang="en-GB" baseline="0" dirty="0" err="1" smtClean="0"/>
              <a:t>Gidding</a:t>
            </a:r>
            <a:r>
              <a:rPr lang="en-GB" baseline="0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313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can compare the two, and see that the conclusions are slightly different.</a:t>
            </a:r>
          </a:p>
          <a:p>
            <a:endParaRPr lang="en-GB" dirty="0" smtClean="0"/>
          </a:p>
          <a:p>
            <a:r>
              <a:rPr lang="en-GB" dirty="0" smtClean="0"/>
              <a:t>It’s all a bit tentative, and we could probably have pushed the image of the 1597</a:t>
            </a:r>
            <a:r>
              <a:rPr lang="en-GB" baseline="0" dirty="0" smtClean="0"/>
              <a:t> map slightly up and across which would bring them into closer agreement.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We still</a:t>
            </a:r>
            <a:r>
              <a:rPr lang="en-GB" baseline="0" dirty="0" smtClean="0"/>
              <a:t> have to face the discrepancy in the appearance of the buildings, and I haven’t got any answer to that.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But there are two more snippets to consider.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2607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First, the earthwork survey from 1977.</a:t>
            </a:r>
          </a:p>
          <a:p>
            <a:endParaRPr lang="en-GB" dirty="0" smtClean="0"/>
          </a:p>
          <a:p>
            <a:r>
              <a:rPr lang="en-GB" dirty="0" smtClean="0"/>
              <a:t>Just into the field, away from </a:t>
            </a:r>
            <a:r>
              <a:rPr lang="en-GB" dirty="0" err="1" smtClean="0"/>
              <a:t>Ferrar</a:t>
            </a:r>
            <a:r>
              <a:rPr lang="en-GB" dirty="0" smtClean="0"/>
              <a:t> House is a terrace, which perhaps you’ll have a chance to see tomorrow.</a:t>
            </a:r>
          </a:p>
          <a:p>
            <a:endParaRPr lang="en-GB" dirty="0" smtClean="0"/>
          </a:p>
          <a:p>
            <a:r>
              <a:rPr lang="en-GB" dirty="0" smtClean="0"/>
              <a:t>This terrace coincides exactly with the garden area in the 1626 map. </a:t>
            </a:r>
          </a:p>
          <a:p>
            <a:r>
              <a:rPr lang="en-GB" dirty="0" smtClean="0"/>
              <a:t>A </a:t>
            </a:r>
            <a:r>
              <a:rPr lang="en-GB" dirty="0" err="1" smtClean="0"/>
              <a:t>magnetometry</a:t>
            </a:r>
            <a:r>
              <a:rPr lang="en-GB" dirty="0" smtClean="0"/>
              <a:t> survey in 2008 instigated by Trevor Cooper</a:t>
            </a:r>
          </a:p>
          <a:p>
            <a:r>
              <a:rPr lang="en-GB" dirty="0" smtClean="0"/>
              <a:t>found “some interesting rectilinear forms” and suggests</a:t>
            </a:r>
            <a:r>
              <a:rPr lang="en-GB" baseline="0" dirty="0" smtClean="0"/>
              <a:t> these may be “paths and/or terracing walls in a formal garden”</a:t>
            </a:r>
          </a:p>
          <a:p>
            <a:endParaRPr lang="en-GB" baseline="0" dirty="0" smtClean="0"/>
          </a:p>
          <a:p>
            <a:r>
              <a:rPr lang="en-GB" dirty="0" smtClean="0"/>
              <a:t>In this alignment, the house sits on part of a wider terrace.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And secondly there’s a sketch of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9805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1798.</a:t>
            </a:r>
          </a:p>
          <a:p>
            <a:endParaRPr lang="en-GB" dirty="0" smtClean="0"/>
          </a:p>
          <a:p>
            <a:r>
              <a:rPr lang="en-GB" dirty="0" smtClean="0"/>
              <a:t>It’s by the antiquary and draughtsman-cum-architect John Carter </a:t>
            </a:r>
          </a:p>
          <a:p>
            <a:r>
              <a:rPr lang="en-GB" dirty="0" smtClean="0"/>
              <a:t>and is among a significant collection of drawings of Little </a:t>
            </a:r>
            <a:r>
              <a:rPr lang="en-GB" dirty="0" err="1" smtClean="0"/>
              <a:t>Gidding</a:t>
            </a:r>
            <a:r>
              <a:rPr lang="en-GB" dirty="0" smtClean="0"/>
              <a:t> made by him in 1798</a:t>
            </a:r>
          </a:p>
          <a:p>
            <a:endParaRPr lang="en-GB" dirty="0" smtClean="0"/>
          </a:p>
          <a:p>
            <a:r>
              <a:rPr lang="en-GB" dirty="0" smtClean="0"/>
              <a:t>It shows the church</a:t>
            </a:r>
            <a:r>
              <a:rPr lang="en-GB" baseline="0" dirty="0" smtClean="0"/>
              <a:t> from the south, and to the left some houses</a:t>
            </a:r>
          </a:p>
          <a:p>
            <a:r>
              <a:rPr lang="en-GB" baseline="0" dirty="0" smtClean="0"/>
              <a:t>With a detail of some chimneys above.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caption is “south view of the west end of the church and the remains of the mansion”.</a:t>
            </a:r>
          </a:p>
          <a:p>
            <a:endParaRPr lang="en-GB" baseline="0" dirty="0" smtClean="0"/>
          </a:p>
          <a:p>
            <a:r>
              <a:rPr lang="en-GB" baseline="0" dirty="0" smtClean="0"/>
              <a:t>Is it one drawing showing house and church? Or is it two separate drawings with no immediate relationship between them?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 can stand in the place Carter stood and see what we can see.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488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If we place this photo behind the sketch we see that it’s a very good match.</a:t>
            </a:r>
          </a:p>
          <a:p>
            <a:r>
              <a:rPr lang="en-GB" dirty="0" smtClean="0"/>
              <a:t>It</a:t>
            </a:r>
            <a:r>
              <a:rPr lang="en-GB" baseline="0" dirty="0" smtClean="0"/>
              <a:t> must be very close indeed to where Carter stood to draw the church.</a:t>
            </a:r>
          </a:p>
          <a:p>
            <a:endParaRPr lang="en-GB" baseline="0" dirty="0" smtClean="0"/>
          </a:p>
          <a:p>
            <a:r>
              <a:rPr lang="en-GB" baseline="0" dirty="0" smtClean="0"/>
              <a:t>Further to the left the modern view is obscured by trees through which you can just make out the lie of the land on the hill and terraces.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 have one more piece of evidence</a:t>
            </a:r>
          </a:p>
          <a:p>
            <a:endParaRPr lang="en-GB" baseline="0" dirty="0" smtClean="0"/>
          </a:p>
          <a:p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r>
              <a:rPr lang="en-GB" dirty="0" smtClean="0"/>
              <a:t>And that’s this 1886</a:t>
            </a:r>
            <a:r>
              <a:rPr lang="en-GB" baseline="0" dirty="0" smtClean="0"/>
              <a:t> OS-map at 25 inches to the mile. </a:t>
            </a:r>
          </a:p>
          <a:p>
            <a:r>
              <a:rPr lang="en-GB" baseline="0" dirty="0" smtClean="0"/>
              <a:t>In the field is a row of buildings, possibly 4 cottages </a:t>
            </a:r>
          </a:p>
          <a:p>
            <a:r>
              <a:rPr lang="en-GB" baseline="0" dirty="0" smtClean="0"/>
              <a:t>(with gardens behind them, not shown on this map, but they are on another edition)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These are plausibly in the right place to be on the site of the cottages at the left of Carter’s drawing.</a:t>
            </a:r>
          </a:p>
          <a:p>
            <a:r>
              <a:rPr lang="en-GB" baseline="0" dirty="0" smtClean="0"/>
              <a:t>If so that would confirm that this is a single drawing and we can see where it would place the other block.</a:t>
            </a:r>
          </a:p>
          <a:p>
            <a:endParaRPr lang="en-GB" baseline="0" dirty="0" smtClean="0"/>
          </a:p>
          <a:p>
            <a:r>
              <a:rPr lang="en-GB" baseline="0" dirty="0" smtClean="0"/>
              <a:t>Is that block one building or two?</a:t>
            </a:r>
          </a:p>
          <a:p>
            <a:r>
              <a:rPr lang="en-GB" baseline="0" dirty="0" smtClean="0"/>
              <a:t>We can compare it with the images on the maps.</a:t>
            </a:r>
          </a:p>
          <a:p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&lt;&lt;NEXT&gt;&gt;</a:t>
            </a:r>
          </a:p>
          <a:p>
            <a:endParaRPr lang="en-GB" baseline="0" dirty="0" smtClean="0"/>
          </a:p>
          <a:p>
            <a:r>
              <a:rPr lang="en-GB" dirty="0" smtClean="0"/>
              <a:t>Here’s the 1626 image. Look at the roof lines.</a:t>
            </a:r>
          </a:p>
          <a:p>
            <a:r>
              <a:rPr lang="en-GB" dirty="0" smtClean="0"/>
              <a:t>Here</a:t>
            </a:r>
          </a:p>
          <a:p>
            <a:r>
              <a:rPr lang="en-GB" dirty="0" smtClean="0"/>
              <a:t>And here</a:t>
            </a:r>
          </a:p>
          <a:p>
            <a:endParaRPr lang="en-GB" dirty="0" smtClean="0"/>
          </a:p>
          <a:p>
            <a:r>
              <a:rPr lang="en-GB" dirty="0" smtClean="0"/>
              <a:t>Does that suggest this roof on</a:t>
            </a:r>
            <a:r>
              <a:rPr lang="en-GB" baseline="0" dirty="0" smtClean="0"/>
              <a:t> Carter’s drawing?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I’ve left this slide blank.</a:t>
            </a:r>
          </a:p>
          <a:p>
            <a:endParaRPr lang="en-GB" dirty="0" smtClean="0"/>
          </a:p>
          <a:p>
            <a:r>
              <a:rPr lang="en-GB" dirty="0" smtClean="0"/>
              <a:t>It’s hard to conclude anything.</a:t>
            </a:r>
          </a:p>
          <a:p>
            <a:endParaRPr lang="en-GB" dirty="0" smtClean="0"/>
          </a:p>
          <a:p>
            <a:r>
              <a:rPr lang="en-GB" dirty="0" smtClean="0"/>
              <a:t>Both maps seem pretty accurate. </a:t>
            </a:r>
          </a:p>
          <a:p>
            <a:r>
              <a:rPr lang="en-GB" dirty="0" smtClean="0"/>
              <a:t>Their depictions of the church are compatible.</a:t>
            </a:r>
          </a:p>
          <a:p>
            <a:endParaRPr lang="en-GB" dirty="0" smtClean="0"/>
          </a:p>
          <a:p>
            <a:r>
              <a:rPr lang="en-GB" dirty="0" smtClean="0"/>
              <a:t>But their depictions of the house are different in position, orientation and appearance.</a:t>
            </a:r>
          </a:p>
          <a:p>
            <a:endParaRPr lang="en-GB" dirty="0" smtClean="0"/>
          </a:p>
          <a:p>
            <a:r>
              <a:rPr lang="en-GB" dirty="0" smtClean="0"/>
              <a:t>I started by thinking that the</a:t>
            </a:r>
            <a:r>
              <a:rPr lang="en-GB" baseline="0" dirty="0" smtClean="0"/>
              <a:t> newly-discovered 1597 map would answer questions and prove more accurate.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But I cannot conclude that.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We are tantalisingly close to the answers. </a:t>
            </a:r>
          </a:p>
          <a:p>
            <a:r>
              <a:rPr lang="en-GB" baseline="0" dirty="0" smtClean="0"/>
              <a:t>But as it was for Tantalus, the fruit is still just out of reach.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041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we can pan round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1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 the top of the hill we</a:t>
            </a:r>
            <a:r>
              <a:rPr lang="en-GB" baseline="0" dirty="0" smtClean="0"/>
              <a:t> can see the red brick barn, and </a:t>
            </a:r>
            <a:r>
              <a:rPr lang="en-GB" baseline="0" dirty="0" err="1" smtClean="0"/>
              <a:t>Ferrar</a:t>
            </a:r>
            <a:r>
              <a:rPr lang="en-GB" baseline="0" dirty="0" smtClean="0"/>
              <a:t> House.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church is behind the trees just to the right of the house.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950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hedge on the hill top marks the boundary with Steeple </a:t>
            </a:r>
            <a:r>
              <a:rPr lang="en-GB" dirty="0" err="1" smtClean="0"/>
              <a:t>Gidding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43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this is the hedge</a:t>
            </a:r>
            <a:r>
              <a:rPr lang="en-GB" baseline="0" dirty="0" smtClean="0"/>
              <a:t> along the brook looking downstream.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95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can climb the hill through a field of sheep.</a:t>
            </a:r>
          </a:p>
          <a:p>
            <a:endParaRPr lang="en-GB" dirty="0" smtClean="0"/>
          </a:p>
          <a:p>
            <a:r>
              <a:rPr lang="en-GB" dirty="0" smtClean="0"/>
              <a:t>This double hedge is interesting. The further hedge is the modern field</a:t>
            </a:r>
            <a:r>
              <a:rPr lang="en-GB" baseline="0" dirty="0" smtClean="0"/>
              <a:t> boundary, and the nearer, intermittent, one is the remains of  very much older boundary dating to the 16th century.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75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At the top of the hill is the church.</a:t>
            </a:r>
          </a:p>
          <a:p>
            <a:endParaRPr lang="en-GB" dirty="0" smtClean="0"/>
          </a:p>
          <a:p>
            <a:r>
              <a:rPr lang="en-GB" dirty="0" smtClean="0"/>
              <a:t>Note the two terraces in the field in front of the church.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2A8F4-8820-5A43-AC43-0446649811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4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867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82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26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81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82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56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99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6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8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0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BBAB1-2B97-8942-A971-1629C6C6A1DC}" type="datetimeFigureOut">
              <a:rPr lang="en-GB" smtClean="0"/>
              <a:t>02/09/2016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EEA94-1EE4-E644-8FA9-1F9FE61990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Topography of Little </a:t>
            </a:r>
            <a:r>
              <a:rPr lang="en-GB" dirty="0" err="1"/>
              <a:t>Gidding</a:t>
            </a:r>
            <a:r>
              <a:rPr lang="en-GB" dirty="0"/>
              <a:t> in the Time of the </a:t>
            </a:r>
            <a:r>
              <a:rPr lang="en-GB" dirty="0" err="1"/>
              <a:t>Ferrars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7486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Simon Kershaw</a:t>
            </a:r>
          </a:p>
          <a:p>
            <a:r>
              <a:rPr lang="en-GB" dirty="0"/>
              <a:t>September 2016</a:t>
            </a:r>
          </a:p>
          <a:p>
            <a:endParaRPr lang="en-GB" dirty="0"/>
          </a:p>
          <a:p>
            <a:r>
              <a:rPr lang="en-GB" dirty="0"/>
              <a:t>Magdalene </a:t>
            </a:r>
            <a:r>
              <a:rPr lang="en-GB" dirty="0" smtClean="0"/>
              <a:t>College</a:t>
            </a:r>
          </a:p>
          <a:p>
            <a:r>
              <a:rPr lang="en-GB" dirty="0" smtClean="0"/>
              <a:t>Cambridge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3874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26040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77404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200122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35457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77653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/>
              <a:t>Gidding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48423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/>
              <a:t>Gidding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784" y="1326918"/>
            <a:ext cx="3637533" cy="4850045"/>
          </a:xfrm>
        </p:spPr>
      </p:pic>
    </p:spTree>
    <p:extLst>
      <p:ext uri="{BB962C8B-B14F-4D97-AF65-F5344CB8AC3E}">
        <p14:creationId xmlns:p14="http://schemas.microsoft.com/office/powerpoint/2010/main" val="6245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/>
              <a:t>Gidding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141550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/>
              <a:t>Gidding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13152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/>
              <a:t>Gidding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6798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– the landscape now</a:t>
            </a:r>
          </a:p>
          <a:p>
            <a:r>
              <a:rPr lang="en-GB" dirty="0"/>
              <a:t>Looking back to the </a:t>
            </a:r>
            <a:r>
              <a:rPr lang="en-GB" dirty="0" err="1"/>
              <a:t>Ferrars</a:t>
            </a:r>
            <a:r>
              <a:rPr lang="en-GB" dirty="0"/>
              <a:t> – the landscape then</a:t>
            </a:r>
          </a:p>
          <a:p>
            <a:r>
              <a:rPr lang="en-GB" dirty="0"/>
              <a:t>The church – its appearance then</a:t>
            </a:r>
          </a:p>
          <a:p>
            <a:r>
              <a:rPr lang="en-GB" dirty="0"/>
              <a:t>The manor house – its location and appearance</a:t>
            </a:r>
          </a:p>
        </p:txBody>
      </p:sp>
    </p:spTree>
    <p:extLst>
      <p:ext uri="{BB962C8B-B14F-4D97-AF65-F5344CB8AC3E}">
        <p14:creationId xmlns:p14="http://schemas.microsoft.com/office/powerpoint/2010/main" val="19117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/>
              <a:t>Gidding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86154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1597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890" y="1369474"/>
            <a:ext cx="6519616" cy="4807489"/>
          </a:xfrm>
        </p:spPr>
      </p:pic>
    </p:spTree>
    <p:extLst>
      <p:ext uri="{BB962C8B-B14F-4D97-AF65-F5344CB8AC3E}">
        <p14:creationId xmlns:p14="http://schemas.microsoft.com/office/powerpoint/2010/main" val="49606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1597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29" y="1825625"/>
            <a:ext cx="9487942" cy="4351338"/>
          </a:xfrm>
        </p:spPr>
      </p:pic>
    </p:spTree>
    <p:extLst>
      <p:ext uri="{BB962C8B-B14F-4D97-AF65-F5344CB8AC3E}">
        <p14:creationId xmlns:p14="http://schemas.microsoft.com/office/powerpoint/2010/main" val="40000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1597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29" y="1825625"/>
            <a:ext cx="9487942" cy="4351338"/>
          </a:xfrm>
        </p:spPr>
      </p:pic>
    </p:spTree>
    <p:extLst>
      <p:ext uri="{BB962C8B-B14F-4D97-AF65-F5344CB8AC3E}">
        <p14:creationId xmlns:p14="http://schemas.microsoft.com/office/powerpoint/2010/main" val="121940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1597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29" y="1825625"/>
            <a:ext cx="9487942" cy="4351338"/>
          </a:xfrm>
        </p:spPr>
      </p:pic>
    </p:spTree>
    <p:extLst>
      <p:ext uri="{BB962C8B-B14F-4D97-AF65-F5344CB8AC3E}">
        <p14:creationId xmlns:p14="http://schemas.microsoft.com/office/powerpoint/2010/main" val="12260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7218" y="2143178"/>
            <a:ext cx="5523258" cy="3740455"/>
          </a:xfrm>
        </p:spPr>
      </p:pic>
    </p:spTree>
    <p:extLst>
      <p:ext uri="{BB962C8B-B14F-4D97-AF65-F5344CB8AC3E}">
        <p14:creationId xmlns:p14="http://schemas.microsoft.com/office/powerpoint/2010/main" val="143310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29" y="1825625"/>
            <a:ext cx="9487942" cy="4351338"/>
          </a:xfrm>
        </p:spPr>
      </p:pic>
    </p:spTree>
    <p:extLst>
      <p:ext uri="{BB962C8B-B14F-4D97-AF65-F5344CB8AC3E}">
        <p14:creationId xmlns:p14="http://schemas.microsoft.com/office/powerpoint/2010/main" val="19898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29" y="1825625"/>
            <a:ext cx="9487942" cy="4351338"/>
          </a:xfrm>
        </p:spPr>
      </p:pic>
    </p:spTree>
    <p:extLst>
      <p:ext uri="{BB962C8B-B14F-4D97-AF65-F5344CB8AC3E}">
        <p14:creationId xmlns:p14="http://schemas.microsoft.com/office/powerpoint/2010/main" val="1748349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– the shape of the 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32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Gidding</a:t>
            </a:r>
            <a:r>
              <a:rPr lang="en-GB" dirty="0"/>
              <a:t> in 1626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08" y="0"/>
            <a:ext cx="11567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9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1825625"/>
            <a:ext cx="10342172" cy="4351338"/>
          </a:xfrm>
        </p:spPr>
      </p:pic>
    </p:spTree>
    <p:extLst>
      <p:ext uri="{BB962C8B-B14F-4D97-AF65-F5344CB8AC3E}">
        <p14:creationId xmlns:p14="http://schemas.microsoft.com/office/powerpoint/2010/main" val="18963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09" y="0"/>
            <a:ext cx="11567582" cy="6858000"/>
          </a:xfrm>
        </p:spPr>
      </p:pic>
    </p:spTree>
    <p:extLst>
      <p:ext uri="{BB962C8B-B14F-4D97-AF65-F5344CB8AC3E}">
        <p14:creationId xmlns:p14="http://schemas.microsoft.com/office/powerpoint/2010/main" val="19593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116284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8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Pictures of the Church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6294"/>
            <a:ext cx="3472754" cy="247639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636" y="1395391"/>
            <a:ext cx="3314700" cy="337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5" y="1846294"/>
            <a:ext cx="1408784" cy="24279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252" y="5025081"/>
            <a:ext cx="2100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1597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81661" y="5025081"/>
            <a:ext cx="2100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1626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62392" y="5025081"/>
            <a:ext cx="2100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1641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9132533" y="5025081"/>
            <a:ext cx="2100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1604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098" y="2441570"/>
            <a:ext cx="1422750" cy="133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House in 1597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825626"/>
            <a:ext cx="10082869" cy="439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1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House in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64" y="1825625"/>
            <a:ext cx="9987672" cy="4351338"/>
          </a:xfrm>
        </p:spPr>
      </p:pic>
    </p:spTree>
    <p:extLst>
      <p:ext uri="{BB962C8B-B14F-4D97-AF65-F5344CB8AC3E}">
        <p14:creationId xmlns:p14="http://schemas.microsoft.com/office/powerpoint/2010/main" val="45433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House in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64" y="1825625"/>
            <a:ext cx="9987672" cy="4351338"/>
          </a:xfrm>
        </p:spPr>
      </p:pic>
    </p:spTree>
    <p:extLst>
      <p:ext uri="{BB962C8B-B14F-4D97-AF65-F5344CB8AC3E}">
        <p14:creationId xmlns:p14="http://schemas.microsoft.com/office/powerpoint/2010/main" val="1992576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House in 1597 and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64" y="1825625"/>
            <a:ext cx="9987672" cy="4351338"/>
          </a:xfrm>
        </p:spPr>
      </p:pic>
    </p:spTree>
    <p:extLst>
      <p:ext uri="{BB962C8B-B14F-4D97-AF65-F5344CB8AC3E}">
        <p14:creationId xmlns:p14="http://schemas.microsoft.com/office/powerpoint/2010/main" val="20935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House in 1626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64" y="1825625"/>
            <a:ext cx="9987672" cy="4351338"/>
          </a:xfrm>
        </p:spPr>
      </p:pic>
    </p:spTree>
    <p:extLst>
      <p:ext uri="{BB962C8B-B14F-4D97-AF65-F5344CB8AC3E}">
        <p14:creationId xmlns:p14="http://schemas.microsoft.com/office/powerpoint/2010/main" val="103031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21" y="1464903"/>
            <a:ext cx="8471358" cy="51693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House in 1798</a:t>
            </a:r>
          </a:p>
        </p:txBody>
      </p:sp>
    </p:spTree>
    <p:extLst>
      <p:ext uri="{BB962C8B-B14F-4D97-AF65-F5344CB8AC3E}">
        <p14:creationId xmlns:p14="http://schemas.microsoft.com/office/powerpoint/2010/main" val="167173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House in 1798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21" y="1462958"/>
            <a:ext cx="8490155" cy="5180820"/>
          </a:xfrm>
          <a:prstGeom prst="rect">
            <a:avLst/>
          </a:prstGeom>
        </p:spPr>
      </p:pic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588" y="1690688"/>
            <a:ext cx="4200745" cy="4351338"/>
          </a:xfrm>
        </p:spPr>
      </p:pic>
      <p:sp>
        <p:nvSpPr>
          <p:cNvPr id="6" name="TextBox 5"/>
          <p:cNvSpPr txBox="1"/>
          <p:nvPr/>
        </p:nvSpPr>
        <p:spPr>
          <a:xfrm>
            <a:off x="8760542" y="6204155"/>
            <a:ext cx="2290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1886 OS 25-inch map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351" y="458788"/>
            <a:ext cx="55945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6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22222E-6 L -0.14557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20130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08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106975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34951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18566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9957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landscape of Little </a:t>
            </a:r>
            <a:r>
              <a:rPr lang="en-GB" dirty="0" err="1"/>
              <a:t>Gidding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89" y="1825625"/>
            <a:ext cx="6537221" cy="4351338"/>
          </a:xfrm>
        </p:spPr>
      </p:pic>
    </p:spTree>
    <p:extLst>
      <p:ext uri="{BB962C8B-B14F-4D97-AF65-F5344CB8AC3E}">
        <p14:creationId xmlns:p14="http://schemas.microsoft.com/office/powerpoint/2010/main" val="10651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4961</TotalTime>
  <Words>3690</Words>
  <Application>Microsoft Macintosh PowerPoint</Application>
  <PresentationFormat>Widescreen</PresentationFormat>
  <Paragraphs>409</Paragraphs>
  <Slides>40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Calibri</vt:lpstr>
      <vt:lpstr>Calibri Light</vt:lpstr>
      <vt:lpstr>Arial</vt:lpstr>
      <vt:lpstr>Office Theme</vt:lpstr>
      <vt:lpstr>The Topography of Little Gidding in the Time of the Ferrars</vt:lpstr>
      <vt:lpstr>Overview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The landscape of Little Gidding</vt:lpstr>
      <vt:lpstr>Little Gidding in 1597</vt:lpstr>
      <vt:lpstr>Little Gidding in 1597</vt:lpstr>
      <vt:lpstr>Little Gidding in 1597</vt:lpstr>
      <vt:lpstr>Little Gidding in 1597</vt:lpstr>
      <vt:lpstr>Little Gidding in 1626</vt:lpstr>
      <vt:lpstr>Little Gidding in 1626</vt:lpstr>
      <vt:lpstr>Little Gidding in 1626</vt:lpstr>
      <vt:lpstr>Little Gidding – the shape of the land</vt:lpstr>
      <vt:lpstr>Little Gidding in 1626</vt:lpstr>
      <vt:lpstr>PowerPoint Presentation</vt:lpstr>
      <vt:lpstr>PowerPoint Presentation</vt:lpstr>
      <vt:lpstr>Pictures of the Church</vt:lpstr>
      <vt:lpstr>The House in 1597</vt:lpstr>
      <vt:lpstr>The House in 1626</vt:lpstr>
      <vt:lpstr>The House in 1626</vt:lpstr>
      <vt:lpstr>The House in 1597 and 1626</vt:lpstr>
      <vt:lpstr>The House in 1626</vt:lpstr>
      <vt:lpstr>The House in 1798</vt:lpstr>
      <vt:lpstr>The House in 1798</vt:lpstr>
      <vt:lpstr>Conclusions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Topography of Little Gidding in the Time of the Ferrars</dc:title>
  <dc:creator>Simon Kershaw</dc:creator>
  <cp:lastModifiedBy>Simon Kershaw</cp:lastModifiedBy>
  <cp:revision>62</cp:revision>
  <dcterms:created xsi:type="dcterms:W3CDTF">2016-08-30T20:02:28Z</dcterms:created>
  <dcterms:modified xsi:type="dcterms:W3CDTF">2016-09-03T20:36:10Z</dcterms:modified>
</cp:coreProperties>
</file>